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73" r:id="rId3"/>
    <p:sldId id="274" r:id="rId4"/>
    <p:sldId id="275" r:id="rId5"/>
    <p:sldId id="276" r:id="rId6"/>
    <p:sldId id="263" r:id="rId7"/>
    <p:sldId id="264" r:id="rId8"/>
    <p:sldId id="259" r:id="rId9"/>
    <p:sldId id="271" r:id="rId10"/>
    <p:sldId id="260" r:id="rId11"/>
    <p:sldId id="270" r:id="rId12"/>
    <p:sldId id="258" r:id="rId13"/>
    <p:sldId id="262" r:id="rId14"/>
    <p:sldId id="272" r:id="rId15"/>
    <p:sldId id="266" r:id="rId16"/>
    <p:sldId id="265" r:id="rId17"/>
    <p:sldId id="267" r:id="rId18"/>
    <p:sldId id="268" r:id="rId19"/>
    <p:sldId id="269" r:id="rId20"/>
    <p:sldId id="261" r:id="rId21"/>
    <p:sldId id="277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280" r:id="rId30"/>
    <p:sldId id="288" r:id="rId31"/>
    <p:sldId id="281" r:id="rId32"/>
    <p:sldId id="289" r:id="rId33"/>
    <p:sldId id="282" r:id="rId34"/>
  </p:sldIdLst>
  <p:sldSz cx="9144000" cy="6858000" type="screen4x3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Lapas1!$B$5</c:f>
              <c:strCache>
                <c:ptCount val="1"/>
                <c:pt idx="0">
                  <c:v>Užauginta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Lapas1!$A$6:$A$10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Lapas1!$B$6:$B$10</c:f>
              <c:numCache>
                <c:formatCode>General</c:formatCode>
                <c:ptCount val="5"/>
                <c:pt idx="0">
                  <c:v>2730.7</c:v>
                </c:pt>
                <c:pt idx="1">
                  <c:v>2870</c:v>
                </c:pt>
                <c:pt idx="2">
                  <c:v>2867.2</c:v>
                </c:pt>
                <c:pt idx="3">
                  <c:v>4736.5</c:v>
                </c:pt>
                <c:pt idx="4">
                  <c:v>6521.4</c:v>
                </c:pt>
              </c:numCache>
            </c:numRef>
          </c:val>
        </c:ser>
        <c:ser>
          <c:idx val="1"/>
          <c:order val="1"/>
          <c:tx>
            <c:strRef>
              <c:f>Lapas1!$C$5</c:f>
              <c:strCache>
                <c:ptCount val="1"/>
                <c:pt idx="0">
                  <c:v>Eksportas</c:v>
                </c:pt>
              </c:strCache>
            </c:strRef>
          </c:tx>
          <c:invertIfNegative val="0"/>
          <c:cat>
            <c:numRef>
              <c:f>Lapas1!$A$6:$A$10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Lapas1!$C$6:$C$10</c:f>
              <c:numCache>
                <c:formatCode>General</c:formatCode>
                <c:ptCount val="5"/>
                <c:pt idx="0">
                  <c:v>138.19999999999999</c:v>
                </c:pt>
                <c:pt idx="1">
                  <c:v>1181.3</c:v>
                </c:pt>
                <c:pt idx="2">
                  <c:v>1708.6</c:v>
                </c:pt>
                <c:pt idx="3">
                  <c:v>2438.3000000000002</c:v>
                </c:pt>
                <c:pt idx="4">
                  <c:v>3972.2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45824"/>
        <c:axId val="88139648"/>
      </c:barChart>
      <c:catAx>
        <c:axId val="880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39648"/>
        <c:crosses val="autoZero"/>
        <c:auto val="1"/>
        <c:lblAlgn val="ctr"/>
        <c:lblOffset val="100"/>
        <c:noMultiLvlLbl val="0"/>
      </c:catAx>
      <c:valAx>
        <c:axId val="8813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045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200" baseline="0"/>
      </a:pPr>
      <a:endParaRPr lang="lt-L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E55D-73F9-48CF-9823-4834099029E6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D132-0BF0-48C8-B736-03CBB82B38B3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200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D1F7E-1111-4E4A-A809-AD6F61E65AFB}" type="slidenum">
              <a:rPr lang="lt-LT" altLang="lt-LT" smtClean="0"/>
              <a:pPr eaLnBrk="1" hangingPunct="1">
                <a:spcBef>
                  <a:spcPct val="0"/>
                </a:spcBef>
              </a:pPr>
              <a:t>1</a:t>
            </a:fld>
            <a:endParaRPr lang="lt-LT" altLang="lt-LT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lt-LT" altLang="lt-L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D1F7E-1111-4E4A-A809-AD6F61E65AFB}" type="slidenum">
              <a:rPr lang="lt-LT" altLang="lt-LT" smtClean="0"/>
              <a:pPr eaLnBrk="1" hangingPunct="1">
                <a:spcBef>
                  <a:spcPct val="0"/>
                </a:spcBef>
              </a:pPr>
              <a:t>21</a:t>
            </a:fld>
            <a:endParaRPr lang="lt-LT" altLang="lt-L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lt-LT" alt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248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11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60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8BEB1-F62B-4920-8876-1B8D47F5DC9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51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26BA-7F07-4BD3-A9FB-A398C910A445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75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552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67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073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651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230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637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528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684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27C-2A34-41CD-90CB-37C2AEC666F9}" type="datetimeFigureOut">
              <a:rPr lang="lt-LT" smtClean="0"/>
              <a:t>2016-11-07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E765-5589-4D9F-BBA3-9DB4768914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059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www.hmao.wsnet.ru/economic/selhos/foto/svin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www.hmao.wsnet.ru/economic/selhos/foto/svin.jpg" TargetMode="External"/><Relationship Id="rId9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44675"/>
            <a:ext cx="8172450" cy="1944688"/>
          </a:xfrm>
        </p:spPr>
        <p:txBody>
          <a:bodyPr/>
          <a:lstStyle/>
          <a:p>
            <a:pPr eaLnBrk="1" hangingPunct="1"/>
            <a:r>
              <a:rPr lang="lt-LT" altLang="lt-LT" sz="4000" b="1" dirty="0" smtClean="0">
                <a:latin typeface="Times New Roman" pitchFamily="18" charset="0"/>
              </a:rPr>
              <a:t> </a:t>
            </a:r>
            <a:endParaRPr lang="lt-LT" altLang="lt-LT" sz="3200" b="1" dirty="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084763"/>
            <a:ext cx="7705725" cy="720725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</a:rPr>
              <a:t>2016 m. spalis</a:t>
            </a:r>
          </a:p>
        </p:txBody>
      </p:sp>
      <p:pic>
        <p:nvPicPr>
          <p:cNvPr id="5124" name="Picture 4" descr="svin_s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863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arton1982-220x1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79388" y="4724400"/>
          <a:ext cx="863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hoto Editor Photo" r:id="rId7" imgW="1463167" imgH="1249524" progId="">
                  <p:embed/>
                </p:oleObj>
              </mc:Choice>
              <mc:Fallback>
                <p:oleObj name="Photo Editor Photo" r:id="rId7" imgW="1463167" imgH="124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24400"/>
                        <a:ext cx="863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rugy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zo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arim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0" name="Object 3"/>
          <p:cNvGraphicFramePr>
            <a:graphicFrameLocks noChangeAspect="1"/>
          </p:cNvGraphicFramePr>
          <p:nvPr/>
        </p:nvGraphicFramePr>
        <p:xfrm>
          <a:off x="179388" y="476250"/>
          <a:ext cx="863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hoto Editor Photo" r:id="rId12" imgW="2849524" imgH="3147333" progId="">
                  <p:embed/>
                </p:oleObj>
              </mc:Choice>
              <mc:Fallback>
                <p:oleObj name="Photo Editor Photo" r:id="rId12" imgW="2849524" imgH="3147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6250"/>
                        <a:ext cx="863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547813" y="2276475"/>
            <a:ext cx="6840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4000" b="1" dirty="0">
                <a:solidFill>
                  <a:schemeClr val="tx2"/>
                </a:solidFill>
                <a:latin typeface="Times New Roman" pitchFamily="18" charset="0"/>
              </a:rPr>
              <a:t>GR</a:t>
            </a:r>
            <a:r>
              <a:rPr lang="lt-LT" altLang="lt-LT" sz="4000" b="1" dirty="0">
                <a:solidFill>
                  <a:schemeClr val="tx2"/>
                </a:solidFill>
                <a:latin typeface="Times New Roman" pitchFamily="18" charset="0"/>
              </a:rPr>
              <a:t>ŪDŲ </a:t>
            </a:r>
            <a:r>
              <a:rPr lang="en-US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PROGNOZ</a:t>
            </a:r>
            <a:r>
              <a:rPr lang="lt-LT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Ė</a:t>
            </a:r>
            <a:r>
              <a:rPr lang="en-US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lt-LT" altLang="lt-LT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1116013" y="4797425"/>
            <a:ext cx="78486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85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Grūdinių augalų ir rapsų atsargos sandėliuose 20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3-2015 m.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gruodžio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n.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, t 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lt-LT" altLang="lt-LT" sz="1400" smtClean="0"/>
          </a:p>
        </p:txBody>
      </p:sp>
      <p:graphicFrame>
        <p:nvGraphicFramePr>
          <p:cNvPr id="2" name="Objekta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164672"/>
              </p:ext>
            </p:extLst>
          </p:nvPr>
        </p:nvGraphicFramePr>
        <p:xfrm>
          <a:off x="395536" y="2204864"/>
          <a:ext cx="829126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arbalapis" r:id="rId4" imgW="3381254" imgH="771660" progId="Excel.Sheet.12">
                  <p:embed/>
                </p:oleObj>
              </mc:Choice>
              <mc:Fallback>
                <p:oleObj name="Darbalapis" r:id="rId4" imgW="3381254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2204864"/>
                        <a:ext cx="8291263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964613" cy="1009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ūdų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balans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ų palyginimas                                       201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-2016 m. m. </a:t>
            </a:r>
            <a:r>
              <a:rPr lang="lt-LT" sz="3200" b="1" dirty="0" smtClean="0"/>
              <a:t>   </a:t>
            </a:r>
            <a:endParaRPr lang="lt-LT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076" name="Rectangle 95"/>
          <p:cNvSpPr>
            <a:spLocks noChangeArrowheads="1"/>
          </p:cNvSpPr>
          <p:nvPr/>
        </p:nvSpPr>
        <p:spPr bwMode="auto">
          <a:xfrm>
            <a:off x="0" y="2687638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077" name="Rectangle 214"/>
          <p:cNvSpPr>
            <a:spLocks noChangeArrowheads="1"/>
          </p:cNvSpPr>
          <p:nvPr/>
        </p:nvSpPr>
        <p:spPr bwMode="auto">
          <a:xfrm>
            <a:off x="0" y="2505075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1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lt-LT" altLang="lt-LT" sz="1400" dirty="0">
              <a:latin typeface="Arial" charset="0"/>
            </a:endParaRPr>
          </a:p>
        </p:txBody>
      </p:sp>
      <p:sp>
        <p:nvSpPr>
          <p:cNvPr id="3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983FA-D17E-4DB0-9A34-7B418B731A65}" type="slidenum">
              <a:rPr lang="lt-LT" altLang="lt-LT" smtClean="0">
                <a:latin typeface="Arial" charset="0"/>
              </a:rPr>
              <a:pPr eaLnBrk="1" hangingPunct="1"/>
              <a:t>11</a:t>
            </a:fld>
            <a:endParaRPr lang="lt-LT" altLang="lt-LT" smtClean="0">
              <a:latin typeface="Arial" charset="0"/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08792"/>
              </p:ext>
            </p:extLst>
          </p:nvPr>
        </p:nvGraphicFramePr>
        <p:xfrm>
          <a:off x="251521" y="1412769"/>
          <a:ext cx="8712966" cy="496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697"/>
                <a:gridCol w="882564"/>
                <a:gridCol w="901341"/>
                <a:gridCol w="901341"/>
                <a:gridCol w="901341"/>
                <a:gridCol w="901341"/>
                <a:gridCol w="901341"/>
              </a:tblGrid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Atsargos metų pradžioje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1272,5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1255,1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2249,6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47812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Išauginta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4736,5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6521,4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293820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20592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 ištekliai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4433,9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6468,6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9109,3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362225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Sunaudota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3567,8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4433,0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5983,6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322191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Eksportas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3972,2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Suvartota vidaus reikmėms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1994,7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284584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sėklai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pašarams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980,8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1069,7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174800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sunaudota pramonėje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32600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nuostoliai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2210,0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gyventojų vartojimo fondas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347,1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65375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489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Atsargos metų pabaigoje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866,1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2035,6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3125,7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40034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Vidutinės </a:t>
            </a:r>
            <a:r>
              <a:rPr lang="en-US" altLang="lt-LT" sz="2800" b="1" dirty="0" err="1" smtClean="0">
                <a:latin typeface="Times New Roman" pitchFamily="18" charset="0"/>
                <a:cs typeface="Times New Roman" pitchFamily="18" charset="0"/>
              </a:rPr>
              <a:t>maistini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ų kviečių supirkimo kainos kai kuriose ES valstybėse 20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m.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spalio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n.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/t 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lt-LT" altLang="lt-LT" sz="140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64700"/>
              </p:ext>
            </p:extLst>
          </p:nvPr>
        </p:nvGraphicFramePr>
        <p:xfrm>
          <a:off x="611560" y="1803876"/>
          <a:ext cx="7632848" cy="4324856"/>
        </p:xfrm>
        <a:graphic>
          <a:graphicData uri="http://schemas.openxmlformats.org/drawingml/2006/table">
            <a:tbl>
              <a:tblPr/>
              <a:tblGrid>
                <a:gridCol w="2070230"/>
                <a:gridCol w="1854206"/>
                <a:gridCol w="1854206"/>
                <a:gridCol w="1854206"/>
              </a:tblGrid>
              <a:tr h="22762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šalys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Pokytis,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Belgija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Slovėnija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Vokietija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Prancūzija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Latvija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Lenkija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Jungtinė Karalystė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Ispanija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Lietuva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Suomija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Kroatija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Rumunija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Čekija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Vengrija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Austrija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Slovakija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4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Bulgarija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9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Maistinių kviečių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2-2016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36725"/>
            <a:ext cx="8568953" cy="464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8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Raps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2004-2016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0375"/>
            <a:ext cx="8568952" cy="46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964613" cy="1009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Vidutinio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ūdų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kio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apibūdinimo rodikliai </a:t>
            </a:r>
            <a:b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2012-2015 m. m. </a:t>
            </a:r>
            <a:r>
              <a:rPr lang="lt-LT" sz="3200" b="1" dirty="0" smtClean="0"/>
              <a:t>   </a:t>
            </a:r>
            <a:r>
              <a:rPr lang="lt-LT" sz="2000" dirty="0" smtClean="0"/>
              <a:t>(pagal ŪADT duomenis)</a:t>
            </a:r>
            <a:endParaRPr lang="lt-LT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076" name="Rectangle 95"/>
          <p:cNvSpPr>
            <a:spLocks noChangeArrowheads="1"/>
          </p:cNvSpPr>
          <p:nvPr/>
        </p:nvSpPr>
        <p:spPr bwMode="auto">
          <a:xfrm>
            <a:off x="0" y="2687638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077" name="Rectangle 214"/>
          <p:cNvSpPr>
            <a:spLocks noChangeArrowheads="1"/>
          </p:cNvSpPr>
          <p:nvPr/>
        </p:nvSpPr>
        <p:spPr bwMode="auto">
          <a:xfrm>
            <a:off x="0" y="2505075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1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lt-LT" altLang="lt-LT" sz="1400" dirty="0">
              <a:latin typeface="Arial" charset="0"/>
            </a:endParaRPr>
          </a:p>
        </p:txBody>
      </p:sp>
      <p:sp>
        <p:nvSpPr>
          <p:cNvPr id="3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983FA-D17E-4DB0-9A34-7B418B731A65}" type="slidenum">
              <a:rPr lang="lt-LT" altLang="lt-LT" smtClean="0">
                <a:latin typeface="Arial" charset="0"/>
              </a:rPr>
              <a:pPr eaLnBrk="1" hangingPunct="1"/>
              <a:t>15</a:t>
            </a:fld>
            <a:endParaRPr lang="lt-LT" altLang="lt-LT" smtClean="0">
              <a:latin typeface="Arial" charset="0"/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79473"/>
              </p:ext>
            </p:extLst>
          </p:nvPr>
        </p:nvGraphicFramePr>
        <p:xfrm>
          <a:off x="611559" y="1484783"/>
          <a:ext cx="7776864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032"/>
                <a:gridCol w="1042708"/>
                <a:gridCol w="1042708"/>
                <a:gridCol w="1042708"/>
                <a:gridCol w="1042708"/>
              </a:tblGrid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Ūkių skaičius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Žemės naudojimas, ha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t.sk. ariama žemė, ha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Sėja: kviečiai, proc.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miežiai, proc.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rapsai, proc.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Derlingumas: kviečiai, t/ha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miežiai, t/ha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rapsai, t/ha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Bendroji produkcija iš augal, proc.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964613" cy="1009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Vidutinio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ūdų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kio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ekonominiai finansiniai rodikliai </a:t>
            </a:r>
            <a:b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2012-2016 m. m. </a:t>
            </a:r>
            <a:r>
              <a:rPr lang="lt-LT" sz="3200" b="1" dirty="0" smtClean="0"/>
              <a:t>   </a:t>
            </a:r>
            <a:r>
              <a:rPr lang="lt-LT" sz="2000" dirty="0" smtClean="0"/>
              <a:t>(pagal ŪADT duomenis)</a:t>
            </a:r>
            <a:endParaRPr lang="lt-LT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076" name="Rectangle 95"/>
          <p:cNvSpPr>
            <a:spLocks noChangeArrowheads="1"/>
          </p:cNvSpPr>
          <p:nvPr/>
        </p:nvSpPr>
        <p:spPr bwMode="auto">
          <a:xfrm>
            <a:off x="0" y="2687638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077" name="Rectangle 214"/>
          <p:cNvSpPr>
            <a:spLocks noChangeArrowheads="1"/>
          </p:cNvSpPr>
          <p:nvPr/>
        </p:nvSpPr>
        <p:spPr bwMode="auto">
          <a:xfrm>
            <a:off x="0" y="2505075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lt-LT">
              <a:latin typeface="Arial" charset="0"/>
            </a:endParaRPr>
          </a:p>
        </p:txBody>
      </p:sp>
      <p:sp>
        <p:nvSpPr>
          <p:cNvPr id="31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lt-LT" altLang="lt-LT" sz="1400" dirty="0">
              <a:latin typeface="Arial" charset="0"/>
            </a:endParaRPr>
          </a:p>
        </p:txBody>
      </p:sp>
      <p:sp>
        <p:nvSpPr>
          <p:cNvPr id="3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983FA-D17E-4DB0-9A34-7B418B731A65}" type="slidenum">
              <a:rPr lang="lt-LT" altLang="lt-LT" smtClean="0">
                <a:latin typeface="Arial" charset="0"/>
              </a:rPr>
              <a:pPr eaLnBrk="1" hangingPunct="1"/>
              <a:t>16</a:t>
            </a:fld>
            <a:endParaRPr lang="lt-LT" altLang="lt-LT" smtClean="0">
              <a:latin typeface="Arial" charset="0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44368"/>
              </p:ext>
            </p:extLst>
          </p:nvPr>
        </p:nvGraphicFramePr>
        <p:xfrm>
          <a:off x="179512" y="1239346"/>
          <a:ext cx="8784975" cy="5289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7805"/>
                <a:gridCol w="921195"/>
                <a:gridCol w="921195"/>
                <a:gridCol w="921195"/>
                <a:gridCol w="921195"/>
                <a:gridCol w="921195"/>
                <a:gridCol w="921195"/>
              </a:tblGrid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2016pr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Pokytis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Bendroji produkcija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72786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58392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51909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63354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Išlaidos, viso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62047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66487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61558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61892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61660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jų 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Kintamos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24709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27683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24932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25258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Sėklos 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Mineralinės ir kitos trąšos 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12263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Augalų apsaugos priemonės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Kitos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Pastovios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37338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38804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36626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36634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37360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Degalai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nusidėvėjimas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13597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12206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Tech.priežiūra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žemės nuoma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samdomo darbo užmokestis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atlyg. 2 šeimos nariams (minim)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Kitos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Pelnas iš veiklos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10739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-8095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-9649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-10660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Dotacijos (be investicijų)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16860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Viso pelnas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27599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10237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5898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16133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3840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Pelningumas iš veiklos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-18,6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36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Viso pelningumas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9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Žemės ūkyje įsigyto kuro kainų pokyčiai 2012–2016 metais, proc.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 m.=100 proc.)</a:t>
            </a:r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Diagramos vietos rezervavimo ženklas 1"/>
          <p:cNvSpPr>
            <a:spLocks noGrp="1"/>
          </p:cNvSpPr>
          <p:nvPr>
            <p:ph type="chart" idx="1"/>
          </p:nvPr>
        </p:nvSpPr>
        <p:spPr/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86077"/>
              </p:ext>
            </p:extLst>
          </p:nvPr>
        </p:nvGraphicFramePr>
        <p:xfrm>
          <a:off x="467544" y="1556792"/>
          <a:ext cx="835292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iagrama" r:id="rId4" imgW="9210675" imgH="5410200" progId="Excel.Chart.8">
                  <p:embed/>
                </p:oleObj>
              </mc:Choice>
              <mc:Fallback>
                <p:oleObj name="Diagrama" r:id="rId4" imgW="9210675" imgH="54102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8352928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61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Žemės ūkyje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įsigytų mineralinių trąšų 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kainų pokyčiai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2012–2016 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metais, proc.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 m.=100 proc.)</a:t>
            </a:r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Diagramos vietos rezervavimo ženklas 1"/>
          <p:cNvSpPr>
            <a:spLocks noGrp="1"/>
          </p:cNvSpPr>
          <p:nvPr>
            <p:ph type="chart" idx="1"/>
          </p:nvPr>
        </p:nvSpPr>
        <p:spPr/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6" name="Objekta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741512"/>
              </p:ext>
            </p:extLst>
          </p:nvPr>
        </p:nvGraphicFramePr>
        <p:xfrm>
          <a:off x="107505" y="1556792"/>
          <a:ext cx="878497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iagrama" r:id="rId4" imgW="10001250" imgH="5753100" progId="Excel.Chart.8">
                  <p:embed/>
                </p:oleObj>
              </mc:Choice>
              <mc:Fallback>
                <p:oleObj name="Diagrama" r:id="rId4" imgW="10001250" imgH="57531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556792"/>
                        <a:ext cx="8784976" cy="460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24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Žemės ūkyje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įsigytų </a:t>
            </a:r>
            <a:r>
              <a:rPr lang="lt-LT" sz="2800" b="1" dirty="0">
                <a:latin typeface="Times New Roman"/>
                <a:ea typeface="Times New Roman"/>
              </a:rPr>
              <a:t>cheminių augalų apsaugos priemonių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kainų pokyčiai 2012–2016 metais, proc.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t-LT" altLang="lt-LT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 m.=100 proc.)</a:t>
            </a:r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Diagramos vietos rezervavimo ženklas 1"/>
          <p:cNvSpPr>
            <a:spLocks noGrp="1"/>
          </p:cNvSpPr>
          <p:nvPr>
            <p:ph type="chart" idx="1"/>
          </p:nvPr>
        </p:nvSpPr>
        <p:spPr/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6" name="Objekta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27122"/>
              </p:ext>
            </p:extLst>
          </p:nvPr>
        </p:nvGraphicFramePr>
        <p:xfrm>
          <a:off x="323527" y="1628800"/>
          <a:ext cx="8496945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iagrama" r:id="rId4" imgW="9820275" imgH="5572125" progId="Excel.Chart.8">
                  <p:embed/>
                </p:oleObj>
              </mc:Choice>
              <mc:Fallback>
                <p:oleObj name="Diagrama" r:id="rId4" imgW="9820275" imgH="5572125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1628800"/>
                        <a:ext cx="8496945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82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Pasaulinė kviečių gamyba ir vartojimas 2011–2016 m., 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lt-LT" altLang="lt-LT" sz="2800" dirty="0" smtClean="0"/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6895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5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Derliaus prognozė Lietuvoje 2016 m.</a:t>
            </a:r>
          </a:p>
        </p:txBody>
      </p:sp>
      <p:sp>
        <p:nvSpPr>
          <p:cNvPr id="7171" name="Line 339"/>
          <p:cNvSpPr>
            <a:spLocks noChangeShapeType="1"/>
          </p:cNvSpPr>
          <p:nvPr/>
        </p:nvSpPr>
        <p:spPr bwMode="auto">
          <a:xfrm>
            <a:off x="3344863" y="62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577231-4205-4E0A-9EEE-A021B3AE11D8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lt-LT" altLang="lt-LT" sz="1400" smtClean="0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76721"/>
              </p:ext>
            </p:extLst>
          </p:nvPr>
        </p:nvGraphicFramePr>
        <p:xfrm>
          <a:off x="323850" y="1412875"/>
          <a:ext cx="8496300" cy="4968880"/>
        </p:xfrm>
        <a:graphic>
          <a:graphicData uri="http://schemas.openxmlformats.org/drawingml/2006/table">
            <a:tbl>
              <a:tblPr/>
              <a:tblGrid>
                <a:gridCol w="1352550"/>
                <a:gridCol w="719138"/>
                <a:gridCol w="719137"/>
                <a:gridCol w="693738"/>
                <a:gridCol w="827087"/>
                <a:gridCol w="827088"/>
                <a:gridCol w="639762"/>
                <a:gridCol w="695325"/>
                <a:gridCol w="693738"/>
                <a:gridCol w="695325"/>
                <a:gridCol w="633412"/>
              </a:tblGrid>
              <a:tr h="21337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Augalai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Plotas, tūkst. ha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Derlingumas, t/ha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Derlius, tūkst. t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133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pasėta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lt-LT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lt-LT" alt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pasėta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nuimta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Javai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žieminiai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vasariniai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Kviečiai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žieminiai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vasariniai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Rugiai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žieminiai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vasariniai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Miežiai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žieminiai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vasariniai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Kvietrugiai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žieminiai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vasariniai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Rapsai 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žieminiai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vasariniai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Cukr. runkeliai</a:t>
                      </a:r>
                      <a:endParaRPr kumimoji="0" lang="lt-LT" alt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2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44675"/>
            <a:ext cx="8172450" cy="1944688"/>
          </a:xfrm>
        </p:spPr>
        <p:txBody>
          <a:bodyPr/>
          <a:lstStyle/>
          <a:p>
            <a:pPr eaLnBrk="1" hangingPunct="1"/>
            <a:r>
              <a:rPr lang="lt-LT" altLang="lt-LT" sz="4000" b="1" dirty="0" smtClean="0">
                <a:latin typeface="Times New Roman" pitchFamily="18" charset="0"/>
              </a:rPr>
              <a:t> </a:t>
            </a:r>
            <a:endParaRPr lang="lt-LT" altLang="lt-LT" sz="3200" b="1" dirty="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084763"/>
            <a:ext cx="7705725" cy="720725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</a:rPr>
              <a:t>2016 m. spalis</a:t>
            </a:r>
          </a:p>
        </p:txBody>
      </p:sp>
      <p:pic>
        <p:nvPicPr>
          <p:cNvPr id="5124" name="Picture 4" descr="svin_s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863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arton1982-220x1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79388" y="4724400"/>
          <a:ext cx="863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hoto Editor Photo" r:id="rId7" imgW="1463167" imgH="1249524" progId="">
                  <p:embed/>
                </p:oleObj>
              </mc:Choice>
              <mc:Fallback>
                <p:oleObj name="Photo Editor Photo" r:id="rId7" imgW="1463167" imgH="124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24400"/>
                        <a:ext cx="863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rugy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zo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arim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0" name="Object 3"/>
          <p:cNvGraphicFramePr>
            <a:graphicFrameLocks noChangeAspect="1"/>
          </p:cNvGraphicFramePr>
          <p:nvPr/>
        </p:nvGraphicFramePr>
        <p:xfrm>
          <a:off x="179388" y="476250"/>
          <a:ext cx="863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Photo Editor Photo" r:id="rId12" imgW="2849524" imgH="3147333" progId="">
                  <p:embed/>
                </p:oleObj>
              </mc:Choice>
              <mc:Fallback>
                <p:oleObj name="Photo Editor Photo" r:id="rId12" imgW="2849524" imgH="3147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6250"/>
                        <a:ext cx="863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547813" y="2276475"/>
            <a:ext cx="6840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DAR</a:t>
            </a:r>
            <a:r>
              <a:rPr lang="lt-LT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ŽOVIŲ </a:t>
            </a:r>
            <a:r>
              <a:rPr lang="en-US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PROGNOZ</a:t>
            </a:r>
            <a:r>
              <a:rPr lang="lt-LT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Ė</a:t>
            </a:r>
            <a:r>
              <a:rPr lang="en-US" altLang="lt-LT" sz="4000" b="1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lt-LT" altLang="lt-LT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1116013" y="4797425"/>
            <a:ext cx="78486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59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Daržovių supirkimas 20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m.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tūkst. t 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lt-LT" altLang="lt-LT" sz="1400" smtClean="0"/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78963"/>
              </p:ext>
            </p:extLst>
          </p:nvPr>
        </p:nvGraphicFramePr>
        <p:xfrm>
          <a:off x="539552" y="1988838"/>
          <a:ext cx="8147247" cy="4261628"/>
        </p:xfrm>
        <a:graphic>
          <a:graphicData uri="http://schemas.openxmlformats.org/drawingml/2006/table">
            <a:tbl>
              <a:tblPr firstRow="1" firstCol="1" bandRow="1"/>
              <a:tblGrid>
                <a:gridCol w="1839648"/>
                <a:gridCol w="1873866"/>
                <a:gridCol w="1727217"/>
                <a:gridCol w="2706516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Daržovės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01–09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01–09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Palyginti 2016/2015, proc.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Bulvės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32,298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30,889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-4,4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Morkos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6,043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6,975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Kopūstai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7,847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8,271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Burokėliai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10,282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10,931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Svogūnai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4,075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4,226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Daržovių supirkimas 20</a:t>
            </a:r>
            <a:r>
              <a:rPr lang="en-US" altLang="lt-LT" sz="2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lt-LT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. rugsėjo mėn. tūkst.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t 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lt-LT" altLang="lt-LT" sz="140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60195"/>
              </p:ext>
            </p:extLst>
          </p:nvPr>
        </p:nvGraphicFramePr>
        <p:xfrm>
          <a:off x="467075" y="2060850"/>
          <a:ext cx="8209849" cy="4261628"/>
        </p:xfrm>
        <a:graphic>
          <a:graphicData uri="http://schemas.openxmlformats.org/drawingml/2006/table">
            <a:tbl>
              <a:tblPr firstRow="1" firstCol="1" bandRow="1"/>
              <a:tblGrid>
                <a:gridCol w="1426872"/>
                <a:gridCol w="1669883"/>
                <a:gridCol w="1720784"/>
                <a:gridCol w="3392310"/>
              </a:tblGrid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t-L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2015 09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2016 09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Palyginti 2016/2015, proc.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Bulvės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4,495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5,816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29,4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Morkos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0,859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1,025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Kopūstai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1,346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1,306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-3,0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Burokėliai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1,261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1,312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Svogūnai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0,471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0,657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sz="2800" b="1" dirty="0">
                <a:latin typeface="Times New Roman"/>
                <a:ea typeface="Calibri"/>
                <a:cs typeface="Times New Roman"/>
              </a:rPr>
              <a:t>Bulvių </a:t>
            </a: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derlius 2013–2016 </a:t>
            </a:r>
            <a:r>
              <a:rPr lang="lt-LT" sz="2800" b="1" dirty="0">
                <a:latin typeface="Times New Roman"/>
                <a:ea typeface="Calibri"/>
                <a:cs typeface="Times New Roman"/>
              </a:rPr>
              <a:t>metais</a:t>
            </a:r>
            <a:r>
              <a:rPr lang="lt-LT" sz="2800" dirty="0">
                <a:latin typeface="Times New Roman"/>
                <a:ea typeface="Calibri"/>
                <a:cs typeface="Times New Roman"/>
              </a:rPr>
              <a:t> </a:t>
            </a:r>
            <a:endParaRPr lang="lt-LT" sz="2400" dirty="0">
              <a:ea typeface="Calibri"/>
              <a:cs typeface="Times New Roman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lt-LT" altLang="lt-LT" sz="140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66580"/>
              </p:ext>
            </p:extLst>
          </p:nvPr>
        </p:nvGraphicFramePr>
        <p:xfrm>
          <a:off x="457199" y="1916832"/>
          <a:ext cx="8507289" cy="4262212"/>
        </p:xfrm>
        <a:graphic>
          <a:graphicData uri="http://schemas.openxmlformats.org/drawingml/2006/table">
            <a:tbl>
              <a:tblPr firstRow="1" firstCol="1" bandRow="1"/>
              <a:tblGrid>
                <a:gridCol w="1413392"/>
                <a:gridCol w="1389976"/>
                <a:gridCol w="1389976"/>
                <a:gridCol w="1389976"/>
                <a:gridCol w="1389976"/>
                <a:gridCol w="1533993"/>
              </a:tblGrid>
              <a:tr h="128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Rodikliai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prognozė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Palyginti 2016/2015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Pasėlių plotas, tūkst. ha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28,7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21,2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lt-LT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Derlingumas, t/ha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17,2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-5,9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Derlius, tūkst. t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426,5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468,5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399,2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339,2</a:t>
                      </a:r>
                      <a:endParaRPr lang="lt-L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-15,0</a:t>
                      </a:r>
                      <a:endParaRPr lang="lt-L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Bulvių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2014-2016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28788"/>
            <a:ext cx="8496944" cy="450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Morkų derlius 2013–2015 </a:t>
            </a:r>
            <a:r>
              <a:rPr lang="lt-LT" sz="2800" b="1" dirty="0">
                <a:latin typeface="Times New Roman"/>
                <a:ea typeface="Calibri"/>
                <a:cs typeface="Times New Roman"/>
              </a:rPr>
              <a:t>metais</a:t>
            </a:r>
            <a:r>
              <a:rPr lang="lt-LT" sz="2800" dirty="0">
                <a:latin typeface="Times New Roman"/>
                <a:ea typeface="Calibri"/>
                <a:cs typeface="Times New Roman"/>
              </a:rPr>
              <a:t> </a:t>
            </a:r>
            <a:endParaRPr lang="lt-LT" sz="2400" dirty="0">
              <a:ea typeface="Calibri"/>
              <a:cs typeface="Times New Roman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lt-LT" altLang="lt-LT" sz="1400" smtClean="0"/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39532"/>
              </p:ext>
            </p:extLst>
          </p:nvPr>
        </p:nvGraphicFramePr>
        <p:xfrm>
          <a:off x="683568" y="2132855"/>
          <a:ext cx="7560839" cy="3768036"/>
        </p:xfrm>
        <a:graphic>
          <a:graphicData uri="http://schemas.openxmlformats.org/drawingml/2006/table">
            <a:tbl>
              <a:tblPr firstRow="1" firstCol="1" bandRow="1"/>
              <a:tblGrid>
                <a:gridCol w="2624966"/>
                <a:gridCol w="1645291"/>
                <a:gridCol w="1645291"/>
                <a:gridCol w="1645291"/>
              </a:tblGrid>
              <a:tr h="88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Rodikliai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Pasėlių plotas, tūkst. 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Derlingumas, t/ha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26,0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33,2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Derlius, tūkst. t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57,5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68,1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Morkų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2014-2016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8352928" cy="43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9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sz="2800" b="1" dirty="0" err="1" smtClean="0">
                <a:latin typeface="Times New Roman"/>
                <a:ea typeface="Calibri"/>
                <a:cs typeface="Times New Roman"/>
              </a:rPr>
              <a:t>Baltagūžių</a:t>
            </a: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 kopūstų derlius 2013–2015 </a:t>
            </a:r>
            <a:r>
              <a:rPr lang="lt-LT" sz="2800" b="1" dirty="0">
                <a:latin typeface="Times New Roman"/>
                <a:ea typeface="Calibri"/>
                <a:cs typeface="Times New Roman"/>
              </a:rPr>
              <a:t>metais</a:t>
            </a:r>
            <a:r>
              <a:rPr lang="lt-LT" sz="2800" dirty="0">
                <a:latin typeface="Times New Roman"/>
                <a:ea typeface="Calibri"/>
                <a:cs typeface="Times New Roman"/>
              </a:rPr>
              <a:t> </a:t>
            </a:r>
            <a:endParaRPr lang="lt-LT" sz="2400" dirty="0">
              <a:ea typeface="Calibri"/>
              <a:cs typeface="Times New Roman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lt-LT" altLang="lt-LT" sz="1400" smtClean="0"/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80613"/>
              </p:ext>
            </p:extLst>
          </p:nvPr>
        </p:nvGraphicFramePr>
        <p:xfrm>
          <a:off x="683568" y="1844824"/>
          <a:ext cx="7536690" cy="3815731"/>
        </p:xfrm>
        <a:graphic>
          <a:graphicData uri="http://schemas.openxmlformats.org/drawingml/2006/table">
            <a:tbl>
              <a:tblPr firstRow="1" firstCol="1" bandRow="1"/>
              <a:tblGrid>
                <a:gridCol w="2349720"/>
                <a:gridCol w="1728990"/>
                <a:gridCol w="1728990"/>
                <a:gridCol w="1728990"/>
              </a:tblGrid>
              <a:tr h="88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Rodikliai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Pasėlių plotas, tūkst. 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Derlingumas, t/ha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26,7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28,0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Derlius, tūkst. t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75,7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76,4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err="1" smtClean="0">
                <a:latin typeface="Times New Roman" pitchFamily="18" charset="0"/>
                <a:cs typeface="Times New Roman" pitchFamily="18" charset="0"/>
              </a:rPr>
              <a:t>Baltagūžių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kopūstų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2014-2016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8789"/>
            <a:ext cx="8424936" cy="458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Pagrindinės šalys, kviečių gamintojos 2015-2016 m., mln. 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lt-LT" altLang="lt-LT" sz="1400" smtClean="0"/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3117"/>
              </p:ext>
            </p:extLst>
          </p:nvPr>
        </p:nvGraphicFramePr>
        <p:xfrm>
          <a:off x="467545" y="1988839"/>
          <a:ext cx="8280918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408"/>
                <a:gridCol w="1540636"/>
                <a:gridCol w="1414483"/>
                <a:gridCol w="1666789"/>
                <a:gridCol w="1861602"/>
              </a:tblGrid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b="1" u="none" strike="noStrike" dirty="0">
                          <a:effectLst/>
                        </a:rPr>
                        <a:t> 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</a:rPr>
                        <a:t>2015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</a:rPr>
                        <a:t>%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</a:rPr>
                        <a:t>2016 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progn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</a:rPr>
                        <a:t>Pokytis,%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</a:rPr>
                        <a:t>ES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>
                          <a:effectLst/>
                        </a:rPr>
                        <a:t>160,0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21,8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>
                          <a:effectLst/>
                        </a:rPr>
                        <a:t>143,2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-10,5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</a:rPr>
                        <a:t>Kinija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132,2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17,7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128,0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-3,2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</a:rPr>
                        <a:t>Indija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>
                          <a:effectLst/>
                        </a:rPr>
                        <a:t>86,5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11,8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90,0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4,0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</a:rPr>
                        <a:t>Rusija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 smtClean="0">
                          <a:effectLst/>
                        </a:rPr>
                        <a:t>61,0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8,3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72,0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18,0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</a:rPr>
                        <a:t>JAV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56,1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7,6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62,9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12,1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</a:rPr>
                        <a:t>Kitos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>
                          <a:effectLst/>
                        </a:rPr>
                        <a:t>241,2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32,8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248,3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2,9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</a:rPr>
                        <a:t>Viso: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 dirty="0" smtClean="0">
                          <a:effectLst/>
                        </a:rPr>
                        <a:t>735,0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 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400" u="none" strike="noStrike">
                          <a:effectLst/>
                        </a:rPr>
                        <a:t>744,4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</a:rPr>
                        <a:t> 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Burokėlių derlius 2013–2015 </a:t>
            </a:r>
            <a:r>
              <a:rPr lang="lt-LT" sz="2800" b="1" dirty="0">
                <a:latin typeface="Times New Roman"/>
                <a:ea typeface="Calibri"/>
                <a:cs typeface="Times New Roman"/>
              </a:rPr>
              <a:t>metais</a:t>
            </a:r>
            <a:r>
              <a:rPr lang="lt-LT" sz="2800" dirty="0">
                <a:latin typeface="Times New Roman"/>
                <a:ea typeface="Calibri"/>
                <a:cs typeface="Times New Roman"/>
              </a:rPr>
              <a:t> </a:t>
            </a:r>
            <a:endParaRPr lang="lt-LT" sz="2400" dirty="0">
              <a:ea typeface="Calibri"/>
              <a:cs typeface="Times New Roman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lt-LT" altLang="lt-LT" sz="1400" smtClean="0"/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27108"/>
              </p:ext>
            </p:extLst>
          </p:nvPr>
        </p:nvGraphicFramePr>
        <p:xfrm>
          <a:off x="611560" y="2060847"/>
          <a:ext cx="7632847" cy="3790912"/>
        </p:xfrm>
        <a:graphic>
          <a:graphicData uri="http://schemas.openxmlformats.org/drawingml/2006/table">
            <a:tbl>
              <a:tblPr firstRow="1" firstCol="1" bandRow="1"/>
              <a:tblGrid>
                <a:gridCol w="2700469"/>
                <a:gridCol w="1644126"/>
                <a:gridCol w="1644126"/>
                <a:gridCol w="1644126"/>
              </a:tblGrid>
              <a:tr h="93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Rodikliai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Pasėlių plotas, tūkst. 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Derlingumas, t/ha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22,6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28,3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23,7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Derlius, tūkst. t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42,9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53,2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41,9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Burokėlių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2014-2016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7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Svog</a:t>
            </a: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ū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ų </a:t>
            </a:r>
            <a:r>
              <a:rPr lang="lt-LT" sz="2800" b="1" dirty="0" smtClean="0">
                <a:latin typeface="Times New Roman"/>
                <a:ea typeface="Calibri"/>
                <a:cs typeface="Times New Roman"/>
              </a:rPr>
              <a:t>derlius 2013–2015 </a:t>
            </a:r>
            <a:r>
              <a:rPr lang="lt-LT" sz="2800" b="1" dirty="0">
                <a:latin typeface="Times New Roman"/>
                <a:ea typeface="Calibri"/>
                <a:cs typeface="Times New Roman"/>
              </a:rPr>
              <a:t>metais</a:t>
            </a:r>
            <a:r>
              <a:rPr lang="lt-LT" sz="2800" dirty="0">
                <a:latin typeface="Times New Roman"/>
                <a:ea typeface="Calibri"/>
                <a:cs typeface="Times New Roman"/>
              </a:rPr>
              <a:t> </a:t>
            </a:r>
            <a:endParaRPr lang="lt-LT" sz="2400" dirty="0">
              <a:ea typeface="Calibri"/>
              <a:cs typeface="Times New Roman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 dirty="0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 dirty="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lt-LT" altLang="lt-LT" sz="1400" dirty="0" smtClean="0"/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74901"/>
              </p:ext>
            </p:extLst>
          </p:nvPr>
        </p:nvGraphicFramePr>
        <p:xfrm>
          <a:off x="611560" y="2060847"/>
          <a:ext cx="7560840" cy="3841715"/>
        </p:xfrm>
        <a:graphic>
          <a:graphicData uri="http://schemas.openxmlformats.org/drawingml/2006/table">
            <a:tbl>
              <a:tblPr firstRow="1" firstCol="1" bandRow="1"/>
              <a:tblGrid>
                <a:gridCol w="2674993"/>
                <a:gridCol w="1539752"/>
                <a:gridCol w="1717479"/>
                <a:gridCol w="1628616"/>
              </a:tblGrid>
              <a:tr h="91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Rodikliai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Pasėlių plotas, tūkst. ha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Derlingumas, t/ha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14,9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Derlius, tūkst. t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30,1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26,2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lt-LT" altLang="lt-LT" sz="14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Svogūnų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2014-2016 metais, EUR/t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 dirty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8788"/>
            <a:ext cx="8568951" cy="46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2C73A-9124-4E36-A84C-21036E3BE7C9}" type="slidenum">
              <a:rPr lang="lt-LT" altLang="lt-LT" sz="12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lt-LT" altLang="lt-LT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23850"/>
            <a:ext cx="8785225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Pagrindinės šalys kviečių eksportuotojos 2015 m.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t-LT" altLang="lt-L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3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15636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latin typeface="Calibri" pitchFamily="34" charset="0"/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B20AE-DB97-4541-8FF0-E128CE4C1846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lt-LT" altLang="lt-LT" sz="140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2323"/>
              </p:ext>
            </p:extLst>
          </p:nvPr>
        </p:nvGraphicFramePr>
        <p:xfrm>
          <a:off x="899592" y="2060849"/>
          <a:ext cx="7632848" cy="408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2232248"/>
                <a:gridCol w="2664296"/>
                <a:gridCol w="2160240"/>
              </a:tblGrid>
              <a:tr h="498486">
                <a:tc>
                  <a:txBody>
                    <a:bodyPr/>
                    <a:lstStyle/>
                    <a:p>
                      <a:pPr algn="r" fontAlgn="b"/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Šalys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mlrd. $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Kanada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Australija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Prancūzija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Rusija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7930">
                <a:tc>
                  <a:txBody>
                    <a:bodyPr/>
                    <a:lstStyle/>
                    <a:p>
                      <a:pPr algn="ctr" fontAlgn="b"/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600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LIETUVA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76423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70EBE-B67D-460B-81B0-3EC4ECD3A1EB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lt-LT" altLang="lt-LT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Maistinių kviečių pasaulinė supirkimo kaina</a:t>
            </a:r>
            <a:b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altLang="lt-LT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altLang="lt-LT" sz="2800" b="1" dirty="0" smtClean="0">
                <a:latin typeface="Times New Roman" pitchFamily="18" charset="0"/>
                <a:cs typeface="Times New Roman" pitchFamily="18" charset="0"/>
              </a:rPr>
              <a:t>3-2016 metais, USD/t   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(FAO duomenys)</a:t>
            </a:r>
            <a:endParaRPr lang="lt-LT" altLang="lt-L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1484313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pic>
        <p:nvPicPr>
          <p:cNvPr id="7" name="Paveikslėlis 6" descr="http://www.fao.org/fileadmin/templates/est/COMM_MARKETS_MONITORING/Grains/Images/Monthly-grain-prices-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6" cy="443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Bendroji žemės ūkio produkcija Lietuvoje 2010–2015 m., 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mln.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EUR</a:t>
            </a:r>
            <a:endParaRPr lang="lt-LT" altLang="lt-LT" sz="2800" dirty="0" smtClean="0"/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1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7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Bendroji žemės ūkio </a:t>
            </a:r>
            <a:r>
              <a:rPr lang="lt-LT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produkcij</a:t>
            </a:r>
            <a:r>
              <a:rPr lang="en-US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strukt</a:t>
            </a:r>
            <a:r>
              <a:rPr lang="lt-LT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ūra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2015 m., 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mln.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EUR</a:t>
            </a:r>
            <a:endParaRPr lang="lt-LT" altLang="lt-LT" sz="2800" dirty="0" smtClean="0"/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04855" cy="49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7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Grūdinių augalų derliaus tendencijos 2000-201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m., </a:t>
            </a:r>
            <a:r>
              <a:rPr lang="lt-LT" altLang="lt-LT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tūkst.t</a:t>
            </a:r>
            <a:endParaRPr lang="lt-LT" altLang="lt-LT" sz="2800" dirty="0" smtClean="0"/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3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Grūdų gamyba ir eksportas Lietuvoje 2000–2015 m., </a:t>
            </a:r>
            <a: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tūkst. t</a:t>
            </a:r>
            <a:endParaRPr lang="lt-LT" altLang="lt-LT" sz="2800" dirty="0" smtClean="0"/>
          </a:p>
        </p:txBody>
      </p:sp>
      <p:sp>
        <p:nvSpPr>
          <p:cNvPr id="922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02493-BBB7-4082-ACD9-DF07841F2A77}" type="slidenum">
              <a:rPr lang="lt-LT" altLang="lt-LT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lt-LT" altLang="lt-LT" sz="140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graphicFrame>
        <p:nvGraphicFramePr>
          <p:cNvPr id="7" name="Diagramos vietos rezervavimo ženklas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52802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44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1402</Words>
  <Application>Microsoft Office PowerPoint</Application>
  <PresentationFormat>Demonstracija ekrane (4:3)</PresentationFormat>
  <Paragraphs>896</Paragraphs>
  <Slides>33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3</vt:i4>
      </vt:variant>
      <vt:variant>
        <vt:lpstr>Skaidrių pavadinimai</vt:lpstr>
      </vt:variant>
      <vt:variant>
        <vt:i4>33</vt:i4>
      </vt:variant>
    </vt:vector>
  </HeadingPairs>
  <TitlesOfParts>
    <vt:vector size="37" baseType="lpstr">
      <vt:lpstr>Office tema</vt:lpstr>
      <vt:lpstr>Photo Editor Photo</vt:lpstr>
      <vt:lpstr>Darbalapis</vt:lpstr>
      <vt:lpstr>Diagrama</vt:lpstr>
      <vt:lpstr> </vt:lpstr>
      <vt:lpstr>Pasaulinė kviečių gamyba ir vartojimas 2011–2016 m.,  mln. t</vt:lpstr>
      <vt:lpstr>Pagrindinės šalys, kviečių gamintojos 2015-2016 m., mln. t</vt:lpstr>
      <vt:lpstr>Pagrindinės šalys kviečių eksportuotojos 2015 m. </vt:lpstr>
      <vt:lpstr>Maistinių kviečių pasaulinė supirkimo kaina  2013-2016 metais, USD/t    (FAO duomenys)</vt:lpstr>
      <vt:lpstr>Bendroji žemės ūkio produkcija Lietuvoje 2010–2015 m.,  mln. EUR</vt:lpstr>
      <vt:lpstr>Bendroji žemės ūkio produkcijos struktūra 2015 m.,  mln. EUR</vt:lpstr>
      <vt:lpstr>Grūdinių augalų derliaus tendencijos 2000-2016 m., tūkst.t</vt:lpstr>
      <vt:lpstr>Grūdų gamyba ir eksportas Lietuvoje 2000–2015 m.,  tūkst. t</vt:lpstr>
      <vt:lpstr>Grūdinių augalų ir rapsų atsargos sandėliuose 2013-2015 m. gruodžio mėn., t </vt:lpstr>
      <vt:lpstr>     Lietuvos ir ES grūdų balansų palyginimas                                       2015-2016 m. m.    </vt:lpstr>
      <vt:lpstr>Vidutinės maistinių kviečių supirkimo kainos kai kuriose ES valstybėse 2015-2016 m. spalio mėn., EUR/t </vt:lpstr>
      <vt:lpstr>Maistinių kviečių supirkimo kaina  2012-2016 metais, EUR/t</vt:lpstr>
      <vt:lpstr>Rapsų supirkimo kaina  2004-2016 metais, EUR/t</vt:lpstr>
      <vt:lpstr>Vidutinio grūdų ūkio apibūdinimo rodikliai                                         2012-2015 m. m.    (pagal ŪADT duomenis)</vt:lpstr>
      <vt:lpstr>Vidutinio grūdų ūkio ekonominiai finansiniai rodikliai                                         2012-2016 m. m.    (pagal ŪADT duomenis)</vt:lpstr>
      <vt:lpstr>Žemės ūkyje įsigyto kuro kainų pokyčiai 2012–2016 metais, proc. (2012 m.=100 proc.)</vt:lpstr>
      <vt:lpstr>Žemės ūkyje įsigytų mineralinių trąšų kainų pokyčiai  2012–2016 metais, proc.  (2012 m.=100 proc.)</vt:lpstr>
      <vt:lpstr>Žemės ūkyje įsigytų cheminių augalų apsaugos priemonių  kainų pokyčiai 2012–2016 metais, proc. (2012 m.=100 proc.)</vt:lpstr>
      <vt:lpstr>Derliaus prognozė Lietuvoje 2016 m.</vt:lpstr>
      <vt:lpstr> </vt:lpstr>
      <vt:lpstr>Daržovių supirkimas 2015-2016 m. tūkst. t </vt:lpstr>
      <vt:lpstr>Daržovių supirkimas 2015-2016 m. rugsėjo mėn. tūkst. t </vt:lpstr>
      <vt:lpstr>Bulvių derlius 2013–2016 metais </vt:lpstr>
      <vt:lpstr>Bulvių supirkimo kaina  2014-2016 metais, EUR/t</vt:lpstr>
      <vt:lpstr>Morkų derlius 2013–2015 metais </vt:lpstr>
      <vt:lpstr>Morkų supirkimo kaina  2014-2016 metais, EUR/t</vt:lpstr>
      <vt:lpstr>Baltagūžių kopūstų derlius 2013–2015 metais </vt:lpstr>
      <vt:lpstr>Baltagūžių kopūstų supirkimo kaina  2014-2016 metais, EUR/t</vt:lpstr>
      <vt:lpstr>Burokėlių derlius 2013–2015 metais </vt:lpstr>
      <vt:lpstr>Burokėlių supirkimo kaina  2014-2016 metais, EUR/t</vt:lpstr>
      <vt:lpstr>Svogūnų derlius 2013–2015 metais </vt:lpstr>
      <vt:lpstr>Svogūnų supirkimo kaina  2014-2016 metais, EUR/t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Albertas Gapsys</dc:creator>
  <cp:lastModifiedBy>Albertas</cp:lastModifiedBy>
  <cp:revision>37</cp:revision>
  <cp:lastPrinted>2016-11-03T07:21:37Z</cp:lastPrinted>
  <dcterms:created xsi:type="dcterms:W3CDTF">2016-10-20T05:40:35Z</dcterms:created>
  <dcterms:modified xsi:type="dcterms:W3CDTF">2016-11-07T20:41:44Z</dcterms:modified>
</cp:coreProperties>
</file>